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1"/>
  </p:notesMasterIdLst>
  <p:sldIdLst>
    <p:sldId id="345" r:id="rId2"/>
    <p:sldId id="346" r:id="rId3"/>
    <p:sldId id="347" r:id="rId4"/>
    <p:sldId id="348" r:id="rId5"/>
    <p:sldId id="349" r:id="rId6"/>
    <p:sldId id="350" r:id="rId7"/>
    <p:sldId id="351" r:id="rId8"/>
    <p:sldId id="352" r:id="rId9"/>
    <p:sldId id="35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69139" autoAdjust="0"/>
  </p:normalViewPr>
  <p:slideViewPr>
    <p:cSldViewPr snapToGrid="0">
      <p:cViewPr varScale="1">
        <p:scale>
          <a:sx n="59" d="100"/>
          <a:sy n="59" d="100"/>
        </p:scale>
        <p:origin x="10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38A84-4A38-4982-975F-03A78EC7998A}" type="datetimeFigureOut">
              <a:rPr lang="en-US" smtClean="0"/>
              <a:t>2021-10-17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7AB8F-D69C-4756-9C47-D54558D073E0}" type="slidenum">
              <a:rPr lang="en-US" smtClean="0"/>
              <a:t>‹#›</a:t>
            </a:fld>
            <a:endParaRPr lang="en-US"/>
          </a:p>
        </p:txBody>
      </p:sp>
    </p:spTree>
    <p:extLst>
      <p:ext uri="{BB962C8B-B14F-4D97-AF65-F5344CB8AC3E}">
        <p14:creationId xmlns:p14="http://schemas.microsoft.com/office/powerpoint/2010/main" val="228206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u="sng" dirty="0"/>
              <a:t>Introduction</a:t>
            </a:r>
          </a:p>
          <a:p>
            <a:pPr marL="228600" indent="-228600">
              <a:buFont typeface="+mj-lt"/>
              <a:buAutoNum type="arabicPeriod"/>
            </a:pPr>
            <a:r>
              <a:rPr lang="en-US" dirty="0"/>
              <a:t>Good afternoon, everyone.  I’m Kim </a:t>
            </a:r>
            <a:r>
              <a:rPr lang="en-US" dirty="0" err="1"/>
              <a:t>Ruyle</a:t>
            </a:r>
            <a:r>
              <a:rPr lang="en-US" dirty="0"/>
              <a:t>, and I’ve had the opportunity to review </a:t>
            </a:r>
            <a:r>
              <a:rPr lang="en-US" i="1" dirty="0"/>
              <a:t>ELLIPSES,</a:t>
            </a:r>
            <a:r>
              <a:rPr lang="en-US" dirty="0"/>
              <a:t> a new work of musical theatre....  I’d like to share with you what excites me about this musical and what makes it so unique…  </a:t>
            </a:r>
            <a:r>
              <a:rPr lang="en-US" b="1" i="0" cap="all" baseline="0" dirty="0"/>
              <a:t>CLICK to transition.</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cap="all" baseline="0" dirty="0"/>
              <a:t>Play music clip.</a:t>
            </a:r>
          </a:p>
          <a:p>
            <a:pPr marL="228600" indent="-228600">
              <a:buFont typeface="+mj-lt"/>
              <a:buAutoNum type="arabicPeriod"/>
            </a:pPr>
            <a:r>
              <a:rPr lang="en-US" b="1" i="0" cap="all" baseline="0" dirty="0"/>
              <a:t>CLICK to transition.  </a:t>
            </a:r>
            <a:r>
              <a:rPr lang="en-US" i="1" dirty="0"/>
              <a:t>ELLIPSES</a:t>
            </a:r>
            <a:r>
              <a:rPr lang="en-US" dirty="0"/>
              <a:t> is by David Pham, and I believe it represents a unique opportunity for producers and the theatre community in general.  In the next few minutes, I will tell you what drew me to </a:t>
            </a:r>
            <a:r>
              <a:rPr lang="en-US" i="1" dirty="0"/>
              <a:t>ELLIPSES</a:t>
            </a:r>
            <a:r>
              <a:rPr lang="en-US" i="0" dirty="0"/>
              <a:t> and share what I believe makes it so unique.  I hope to answer why you, as a producer, should consider this opportunity…  why this play…  why this playwright…  and why now.</a:t>
            </a:r>
            <a:endParaRPr lang="en-US" i="1" dirty="0"/>
          </a:p>
          <a:p>
            <a:pPr marL="0" indent="0">
              <a:buFont typeface="+mj-lt"/>
              <a:buNone/>
            </a:pPr>
            <a:r>
              <a:rPr lang="en-US" b="1" cap="all" baseline="0"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a:t>
            </a:fld>
            <a:endParaRPr lang="en-US"/>
          </a:p>
        </p:txBody>
      </p:sp>
    </p:spTree>
    <p:extLst>
      <p:ext uri="{BB962C8B-B14F-4D97-AF65-F5344CB8AC3E}">
        <p14:creationId xmlns:p14="http://schemas.microsoft.com/office/powerpoint/2010/main" val="1301720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effectLst/>
                <a:latin typeface="Calibri" panose="020F0502020204030204" pitchFamily="34" charset="0"/>
                <a:ea typeface="Calibri" panose="020F0502020204030204" pitchFamily="34" charset="0"/>
                <a:cs typeface="Times New Roman" panose="02020603050405020304" pitchFamily="18" charset="0"/>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effectLst/>
                <a:latin typeface="Calibri" panose="020F0502020204030204" pitchFamily="34" charset="0"/>
                <a:ea typeface="Calibri" panose="020F0502020204030204" pitchFamily="34" charset="0"/>
                <a:cs typeface="Times New Roman" panose="02020603050405020304" pitchFamily="18" charset="0"/>
              </a:rPr>
              <a:t>Read the synopsis.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a story about togetherness, isolation, about family and an astronomical adventure.</a:t>
            </a:r>
          </a:p>
          <a:p>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2</a:t>
            </a:fld>
            <a:endParaRPr lang="en-US"/>
          </a:p>
        </p:txBody>
      </p:sp>
    </p:spTree>
    <p:extLst>
      <p:ext uri="{BB962C8B-B14F-4D97-AF65-F5344CB8AC3E}">
        <p14:creationId xmlns:p14="http://schemas.microsoft.com/office/powerpoint/2010/main" val="287810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About the Musical</a:t>
            </a:r>
          </a:p>
          <a:p>
            <a:pPr marL="171450" indent="-171450">
              <a:buFont typeface="Arial" panose="020B0604020202020204" pitchFamily="34" charset="0"/>
              <a:buChar char="•"/>
            </a:pPr>
            <a:r>
              <a:rPr lang="en-US" dirty="0"/>
              <a:t>The theatrical reading that I viewed had a very young, energetic, talented, and diverse cast</a:t>
            </a:r>
          </a:p>
          <a:p>
            <a:pPr marL="171450" indent="-171450">
              <a:buFont typeface="Arial" panose="020B0604020202020204" pitchFamily="34" charset="0"/>
              <a:buChar char="•"/>
            </a:pPr>
            <a:r>
              <a:rPr lang="en-US" dirty="0"/>
              <a:t>Instrumentation might be as simple as a piano, guitar, bass guitar, and drum kit</a:t>
            </a:r>
          </a:p>
          <a:p>
            <a:pPr marL="171450" indent="-171450">
              <a:buFont typeface="Arial" panose="020B0604020202020204" pitchFamily="34" charset="0"/>
              <a:buChar char="•"/>
            </a:pPr>
            <a:r>
              <a:rPr lang="en-US" dirty="0"/>
              <a:t>There’s also diversity in the music which ranges from operatic to pop to metal to experimental</a:t>
            </a:r>
          </a:p>
          <a:p>
            <a:pPr marL="0" indent="0">
              <a:buFont typeface="Arial" panose="020B0604020202020204" pitchFamily="34" charset="0"/>
              <a:buNone/>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3</a:t>
            </a:fld>
            <a:endParaRPr lang="en-US"/>
          </a:p>
        </p:txBody>
      </p:sp>
    </p:spTree>
    <p:extLst>
      <p:ext uri="{BB962C8B-B14F-4D97-AF65-F5344CB8AC3E}">
        <p14:creationId xmlns:p14="http://schemas.microsoft.com/office/powerpoint/2010/main" val="114069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o David is a </a:t>
            </a:r>
            <a:r>
              <a:rPr lang="en-US" sz="1200" dirty="0">
                <a:solidFill>
                  <a:schemeClr val="bg1"/>
                </a:solidFill>
              </a:rPr>
              <a:t>Vietnamese-American who connects Eastern and Western art forms – this perspective contributes to his choices about story and music.</a:t>
            </a:r>
          </a:p>
          <a:p>
            <a:r>
              <a:rPr lang="en-US" sz="1200" b="0" i="0" u="none" strike="noStrike" baseline="0" dirty="0">
                <a:solidFill>
                  <a:schemeClr val="bg1"/>
                </a:solidFill>
              </a:rPr>
              <a:t>o David grew up listening to opera and has written a </a:t>
            </a:r>
            <a:r>
              <a:rPr lang="en-US" sz="1200" dirty="0">
                <a:solidFill>
                  <a:schemeClr val="bg1"/>
                </a:solidFill>
              </a:rPr>
              <a:t>subatomic opera, a story about particles going to college, called TOUR, which was a 2020 Downtown Urban Arts Festival finalist. He is also the composer-lyricist on a musical called PARALLEL UNIVERSITY with two other collaborators for New York Public Library for the Performing Arts and their virtual reality program.</a:t>
            </a:r>
            <a:endParaRPr lang="en-US" sz="1200" b="0" i="0" u="none" strike="noStrike" baseline="0" dirty="0">
              <a:solidFill>
                <a:schemeClr val="bg1"/>
              </a:solidFill>
            </a:endParaRPr>
          </a:p>
          <a:p>
            <a:r>
              <a:rPr lang="en-US" sz="1200" b="0" i="0" u="none" strike="noStrike" baseline="0" dirty="0">
                <a:solidFill>
                  <a:schemeClr val="bg1"/>
                </a:solidFill>
              </a:rPr>
              <a:t>o David obtained his Bachelor of Science in Astrophysics and a Minor in Theatre from Michigan State University. During his sophomore year, he got a chance to studied under Dr. Andrea M. </a:t>
            </a:r>
            <a:r>
              <a:rPr lang="en-US" sz="1200" b="0" i="0" u="none" strike="noStrike" baseline="0" dirty="0" err="1">
                <a:solidFill>
                  <a:schemeClr val="bg1"/>
                </a:solidFill>
              </a:rPr>
              <a:t>Ghez</a:t>
            </a:r>
            <a:r>
              <a:rPr lang="en-US" sz="1200" b="0" i="0" u="none" strike="noStrike" baseline="0" dirty="0">
                <a:solidFill>
                  <a:schemeClr val="bg1"/>
                </a:solidFill>
              </a:rPr>
              <a:t>, 2020’s Nobel Prize in Physics laureate.</a:t>
            </a:r>
          </a:p>
          <a:p>
            <a:r>
              <a:rPr lang="en-US" sz="1200" b="0" i="0" u="none" strike="noStrike" baseline="0" dirty="0">
                <a:solidFill>
                  <a:schemeClr val="bg1"/>
                </a:solidFill>
              </a:rPr>
              <a:t>o He is a member of ASCAP, the Dramatists Guild, OPERA America, and ΣΠΣ, an honor society in physics.  Further, David is the Literary Fellow for the Playwrights Foundation in San Francisco.</a:t>
            </a:r>
          </a:p>
          <a:p>
            <a:r>
              <a:rPr lang="en-US" sz="1200" b="0" i="0" u="none" strike="noStrike" baseline="0" dirty="0">
                <a:solidFill>
                  <a:schemeClr val="bg1"/>
                </a:solidFill>
              </a:rPr>
              <a:t>o David is a unique individual and has written a unique musical, a light opera, that incorporates the Big Bang, Gravity, Time, and Space in a story about family.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4</a:t>
            </a:fld>
            <a:endParaRPr lang="en-US"/>
          </a:p>
        </p:txBody>
      </p:sp>
    </p:spTree>
    <p:extLst>
      <p:ext uri="{BB962C8B-B14F-4D97-AF65-F5344CB8AC3E}">
        <p14:creationId xmlns:p14="http://schemas.microsoft.com/office/powerpoint/2010/main" val="370461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really excited me about David’s work…</a:t>
            </a:r>
          </a:p>
          <a:p>
            <a:r>
              <a:rPr lang="en-US" b="1" dirty="0"/>
              <a:t>READ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5</a:t>
            </a:fld>
            <a:endParaRPr lang="en-US"/>
          </a:p>
        </p:txBody>
      </p:sp>
    </p:spTree>
    <p:extLst>
      <p:ext uri="{BB962C8B-B14F-4D97-AF65-F5344CB8AC3E}">
        <p14:creationId xmlns:p14="http://schemas.microsoft.com/office/powerpoint/2010/main" val="13689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6</a:t>
            </a:fld>
            <a:endParaRPr lang="en-US"/>
          </a:p>
        </p:txBody>
      </p:sp>
    </p:spTree>
    <p:extLst>
      <p:ext uri="{BB962C8B-B14F-4D97-AF65-F5344CB8AC3E}">
        <p14:creationId xmlns:p14="http://schemas.microsoft.com/office/powerpoint/2010/main" val="213450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400" dirty="0"/>
              <a:t>IDEA – Inclusion, Diversity, Equity, and Access</a:t>
            </a:r>
          </a:p>
          <a:p>
            <a:pPr marL="228600" indent="-228600">
              <a:buFont typeface="+mj-lt"/>
              <a:buAutoNum type="arabicPeriod"/>
            </a:pPr>
            <a:r>
              <a:rPr lang="en-US" sz="2400" dirty="0"/>
              <a:t>David is one of ten finalists from which two will be selected for development</a:t>
            </a:r>
          </a:p>
          <a:p>
            <a:pPr marL="228600" indent="-228600">
              <a:buFont typeface="+mj-lt"/>
              <a:buAutoNum type="arabicPeriod"/>
            </a:pPr>
            <a:r>
              <a:rPr lang="en-US" sz="2400" dirty="0"/>
              <a:t>David is working with affiliates at the University of Maryland on this grant and shooting for a venue In Washington, DC, for a three-day </a:t>
            </a:r>
            <a:r>
              <a:rPr lang="en-US" sz="2400" u="sng" dirty="0"/>
              <a:t>staged/theatrical </a:t>
            </a:r>
            <a:r>
              <a:rPr lang="en-US" sz="2400" dirty="0"/>
              <a:t>workshop</a:t>
            </a:r>
          </a:p>
          <a:p>
            <a:pPr marL="228600" indent="-228600">
              <a:buFont typeface="+mj-lt"/>
              <a:buAutoNum type="arabicPeriod"/>
            </a:pPr>
            <a:r>
              <a:rPr lang="en-US" sz="2400" dirty="0"/>
              <a:t>David </a:t>
            </a:r>
            <a:r>
              <a:rPr lang="en-US" sz="2400" u="sng" dirty="0"/>
              <a:t>is</a:t>
            </a:r>
            <a:r>
              <a:rPr lang="en-US" sz="2400" dirty="0"/>
              <a:t> also applying to the Atlanta Musical Theatre Festival – because of his work with Working Title Playwrights, he’s well-connected with the theatre community in Atlanta.  For this opportunity, David needs some financing.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7</a:t>
            </a:fld>
            <a:endParaRPr lang="en-US"/>
          </a:p>
        </p:txBody>
      </p:sp>
    </p:spTree>
    <p:extLst>
      <p:ext uri="{BB962C8B-B14F-4D97-AF65-F5344CB8AC3E}">
        <p14:creationId xmlns:p14="http://schemas.microsoft.com/office/powerpoint/2010/main" val="13413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sng" dirty="0"/>
              <a:t>Why Now?</a:t>
            </a:r>
          </a:p>
          <a:p>
            <a:r>
              <a:rPr lang="en-US" b="0" i="0" u="none" dirty="0"/>
              <a:t>Our world has been turned upside down over the past year and a half.  Families have been separated – torn apart in some cases.  There is controversy and confusion swirling about science and the politicization of science.  The world needs a story about family.  About the importance of connections, of relationships.  The world needs to understand and embrace Science.  The world needs </a:t>
            </a:r>
            <a:r>
              <a:rPr lang="en-US" i="1" dirty="0"/>
              <a:t>ELLIPSES</a:t>
            </a:r>
            <a:r>
              <a:rPr lang="en-US" i="0" dirty="0"/>
              <a:t> is about family.  </a:t>
            </a:r>
            <a:r>
              <a:rPr lang="en-US" i="1" dirty="0"/>
              <a:t>ELLIPSES</a:t>
            </a:r>
            <a:r>
              <a:rPr lang="en-US" dirty="0"/>
              <a:t> is unique.  It represents a unique opportunity for producers.</a:t>
            </a:r>
          </a:p>
        </p:txBody>
      </p:sp>
      <p:sp>
        <p:nvSpPr>
          <p:cNvPr id="4" name="Slide Number Placeholder 3"/>
          <p:cNvSpPr>
            <a:spLocks noGrp="1"/>
          </p:cNvSpPr>
          <p:nvPr>
            <p:ph type="sldNum" sz="quarter" idx="5"/>
          </p:nvPr>
        </p:nvSpPr>
        <p:spPr/>
        <p:txBody>
          <a:bodyPr/>
          <a:lstStyle/>
          <a:p>
            <a:fld id="{B7B7AB8F-D69C-4756-9C47-D54558D073E0}" type="slidenum">
              <a:rPr lang="en-US" smtClean="0"/>
              <a:t>8</a:t>
            </a:fld>
            <a:endParaRPr lang="en-US"/>
          </a:p>
        </p:txBody>
      </p:sp>
    </p:spTree>
    <p:extLst>
      <p:ext uri="{BB962C8B-B14F-4D97-AF65-F5344CB8AC3E}">
        <p14:creationId xmlns:p14="http://schemas.microsoft.com/office/powerpoint/2010/main" val="130912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very much for your consideration.</a:t>
            </a:r>
          </a:p>
          <a:p>
            <a:r>
              <a:rPr lang="en-US" b="1" dirty="0"/>
              <a:t>QUESTIONS?</a:t>
            </a:r>
          </a:p>
        </p:txBody>
      </p:sp>
      <p:sp>
        <p:nvSpPr>
          <p:cNvPr id="4" name="Slide Number Placeholder 3"/>
          <p:cNvSpPr>
            <a:spLocks noGrp="1"/>
          </p:cNvSpPr>
          <p:nvPr>
            <p:ph type="sldNum" sz="quarter" idx="5"/>
          </p:nvPr>
        </p:nvSpPr>
        <p:spPr/>
        <p:txBody>
          <a:bodyPr/>
          <a:lstStyle/>
          <a:p>
            <a:fld id="{B7B7AB8F-D69C-4756-9C47-D54558D073E0}" type="slidenum">
              <a:rPr lang="en-US" smtClean="0"/>
              <a:t>9</a:t>
            </a:fld>
            <a:endParaRPr lang="en-US"/>
          </a:p>
        </p:txBody>
      </p:sp>
    </p:spTree>
    <p:extLst>
      <p:ext uri="{BB962C8B-B14F-4D97-AF65-F5344CB8AC3E}">
        <p14:creationId xmlns:p14="http://schemas.microsoft.com/office/powerpoint/2010/main" val="2577349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8000" b="-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2021-10-17</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hyperlink" Target="https://www.ellipsesplay.com/music/10-anomaly_is_everything.mp3"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0-anomaly_is_everything">
            <a:hlinkClick r:id="" action="ppaction://media"/>
            <a:extLst>
              <a:ext uri="{FF2B5EF4-FFF2-40B4-BE49-F238E27FC236}">
                <a16:creationId xmlns:a16="http://schemas.microsoft.com/office/drawing/2014/main" id="{2244ACFE-824D-4AA2-99F3-A5657765AD31}"/>
              </a:ext>
            </a:extLst>
          </p:cNvPr>
          <p:cNvPicPr>
            <a:picLocks noChangeAspect="1"/>
          </p:cNvPicPr>
          <p:nvPr>
            <a:audioFile r:link="rId1"/>
            <p:extLst>
              <p:ext uri="{DAA4B4D4-6D71-4841-9C94-3DE7FCFB9230}">
                <p14:media xmlns:p14="http://schemas.microsoft.com/office/powerpoint/2010/main" r:embed="rId2">
                  <p14:trim st="30000" end="199000"/>
                  <p14:fade in="200" out="1000"/>
                </p14:media>
              </p:ext>
            </p:extLst>
          </p:nvPr>
        </p:nvPicPr>
        <p:blipFill>
          <a:blip r:embed="rId5"/>
          <a:stretch>
            <a:fillRect/>
          </a:stretch>
        </p:blipFill>
        <p:spPr>
          <a:xfrm>
            <a:off x="5791200" y="3124200"/>
            <a:ext cx="609600" cy="609600"/>
          </a:xfrm>
          <a:prstGeom prst="rect">
            <a:avLst/>
          </a:prstGeom>
        </p:spPr>
      </p:pic>
      <p:sp>
        <p:nvSpPr>
          <p:cNvPr id="5" name="TextBox 4">
            <a:extLst>
              <a:ext uri="{FF2B5EF4-FFF2-40B4-BE49-F238E27FC236}">
                <a16:creationId xmlns:a16="http://schemas.microsoft.com/office/drawing/2014/main" id="{9C18A007-467C-48E5-8971-2DD1311F40B1}"/>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6" name="TextBox 5">
            <a:extLst>
              <a:ext uri="{FF2B5EF4-FFF2-40B4-BE49-F238E27FC236}">
                <a16:creationId xmlns:a16="http://schemas.microsoft.com/office/drawing/2014/main" id="{3D3C9AD0-AFB2-4093-97E3-7A6EB471698B}"/>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8FF566AC-A94E-46C8-A4FA-A6EC35CD6310}"/>
              </a:ext>
            </a:extLst>
          </p:cNvPr>
          <p:cNvSpPr txBox="1"/>
          <p:nvPr/>
        </p:nvSpPr>
        <p:spPr>
          <a:xfrm>
            <a:off x="1082815" y="2703224"/>
            <a:ext cx="6339877" cy="830997"/>
          </a:xfrm>
          <a:prstGeom prst="rect">
            <a:avLst/>
          </a:prstGeom>
          <a:noFill/>
        </p:spPr>
        <p:txBody>
          <a:bodyPr wrap="none" rtlCol="0">
            <a:spAutoFit/>
          </a:bodyPr>
          <a:lstStyle/>
          <a:p>
            <a:r>
              <a:rPr lang="en-US" sz="4800" dirty="0">
                <a:latin typeface="Times New Roman" panose="02020603050405020304" pitchFamily="18" charset="0"/>
                <a:hlinkClick r:id="rId6">
                  <a:extLst>
                    <a:ext uri="{A12FA001-AC4F-418D-AE19-62706E023703}">
                      <ahyp:hlinkClr xmlns:ahyp="http://schemas.microsoft.com/office/drawing/2018/hyperlinkcolor" val="tx"/>
                    </a:ext>
                  </a:extLst>
                </a:hlinkClick>
              </a:rPr>
              <a:t>A Unique Opportunity</a:t>
            </a:r>
            <a:r>
              <a:rPr lang="en-US" sz="4800" b="0" i="0" u="none" strike="noStrike" baseline="0" dirty="0">
                <a:latin typeface="Times New Roman" panose="02020603050405020304" pitchFamily="18" charset="0"/>
              </a:rPr>
              <a:t>…</a:t>
            </a:r>
          </a:p>
        </p:txBody>
      </p:sp>
      <p:pic>
        <p:nvPicPr>
          <p:cNvPr id="8" name="Picture 7" descr="A picture containing text, dark&#10;&#10;Description automatically generated">
            <a:extLst>
              <a:ext uri="{FF2B5EF4-FFF2-40B4-BE49-F238E27FC236}">
                <a16:creationId xmlns:a16="http://schemas.microsoft.com/office/drawing/2014/main" id="{F9F77C80-D0D7-4907-90FC-96496CE976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18245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0" fill="hold" display="0">
                  <p:stCondLst>
                    <p:cond delay="indefinite"/>
                  </p:stCondLst>
                  <p:endCondLst>
                    <p:cond evt="onStopAudio" delay="0">
                      <p:tgtEl>
                        <p:sldTgt/>
                      </p:tgtEl>
                    </p:cond>
                  </p:endCondLst>
                </p:cTn>
                <p:tgtEl>
                  <p:spTgt spid="2"/>
                </p:tgtEl>
              </p:cMediaNode>
            </p:audio>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F517FB-AC16-46AC-BEA8-6E03D0406C37}"/>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4" name="TextBox 3">
            <a:extLst>
              <a:ext uri="{FF2B5EF4-FFF2-40B4-BE49-F238E27FC236}">
                <a16:creationId xmlns:a16="http://schemas.microsoft.com/office/drawing/2014/main" id="{6C663E28-E185-4AD5-97B7-824636E2025F}"/>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5" name="TextBox 4">
            <a:extLst>
              <a:ext uri="{FF2B5EF4-FFF2-40B4-BE49-F238E27FC236}">
                <a16:creationId xmlns:a16="http://schemas.microsoft.com/office/drawing/2014/main" id="{F8BED53D-CECE-4A4F-A17D-219C5E840744}"/>
              </a:ext>
            </a:extLst>
          </p:cNvPr>
          <p:cNvSpPr txBox="1"/>
          <p:nvPr/>
        </p:nvSpPr>
        <p:spPr>
          <a:xfrm>
            <a:off x="267924" y="1622587"/>
            <a:ext cx="11480379" cy="3707105"/>
          </a:xfrm>
          <a:prstGeom prst="rect">
            <a:avLst/>
          </a:prstGeom>
          <a:noFill/>
        </p:spPr>
        <p:txBody>
          <a:bodyPr wrap="square" rtlCol="0">
            <a:spAutoFit/>
          </a:bodyPr>
          <a:lstStyle/>
          <a:p>
            <a:r>
              <a:rPr lang="en-US" sz="4400" u="sng" dirty="0"/>
              <a:t>A </a:t>
            </a:r>
            <a:r>
              <a:rPr lang="en-US" sz="4400" b="0" i="0" u="sng" strike="noStrike" baseline="0" dirty="0"/>
              <a:t>Unique Story</a:t>
            </a:r>
            <a:endParaRPr lang="en-US" sz="2000" b="0" i="0" u="sng" strike="noStrike" baseline="0" dirty="0"/>
          </a:p>
          <a:p>
            <a:pPr marL="0" marR="0">
              <a:lnSpc>
                <a:spcPct val="107000"/>
              </a:lnSpc>
              <a:spcBef>
                <a:spcPts val="0"/>
              </a:spcBef>
              <a:spcAft>
                <a:spcPts val="0"/>
              </a:spcAft>
            </a:pPr>
            <a:r>
              <a:rPr lang="en-US" sz="3600" dirty="0">
                <a:effectLst/>
                <a:latin typeface="Calibri" panose="020F0502020204030204" pitchFamily="34" charset="0"/>
                <a:ea typeface="Calibri" panose="020F0502020204030204" pitchFamily="34" charset="0"/>
                <a:cs typeface="Times New Roman" panose="02020603050405020304" pitchFamily="18" charset="0"/>
              </a:rPr>
              <a:t>An epic cosmology mythology,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centers on the Galaxy family and their quest to undo the Big Bang, after their dog Gravity sets it off.   This coming-of-age musical follows a young adult and their dog running away from home.</a:t>
            </a:r>
          </a:p>
        </p:txBody>
      </p:sp>
      <p:pic>
        <p:nvPicPr>
          <p:cNvPr id="6" name="Picture 5" descr="A picture containing text, dark&#10;&#10;Description automatically generated">
            <a:extLst>
              <a:ext uri="{FF2B5EF4-FFF2-40B4-BE49-F238E27FC236}">
                <a16:creationId xmlns:a16="http://schemas.microsoft.com/office/drawing/2014/main" id="{16CAAA71-9783-409A-AB64-EBC9A5772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2091362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lage of people&#10;&#10;Description automatically generated with medium confidence">
            <a:extLst>
              <a:ext uri="{FF2B5EF4-FFF2-40B4-BE49-F238E27FC236}">
                <a16:creationId xmlns:a16="http://schemas.microsoft.com/office/drawing/2014/main" id="{6EE21775-0630-4724-A4BB-8E85A676D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116" y="0"/>
            <a:ext cx="4288883" cy="2412497"/>
          </a:xfrm>
          <a:prstGeom prst="rect">
            <a:avLst/>
          </a:prstGeom>
        </p:spPr>
      </p:pic>
      <p:sp>
        <p:nvSpPr>
          <p:cNvPr id="3" name="TextBox 2">
            <a:extLst>
              <a:ext uri="{FF2B5EF4-FFF2-40B4-BE49-F238E27FC236}">
                <a16:creationId xmlns:a16="http://schemas.microsoft.com/office/drawing/2014/main" id="{4630B6FB-F6CB-4F9E-A0DF-B39B75E5CF61}"/>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4" name="TextBox 3">
            <a:extLst>
              <a:ext uri="{FF2B5EF4-FFF2-40B4-BE49-F238E27FC236}">
                <a16:creationId xmlns:a16="http://schemas.microsoft.com/office/drawing/2014/main" id="{E7B06980-96CD-473A-A3AB-AB0B51532DE8}"/>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5" name="TextBox 4">
            <a:extLst>
              <a:ext uri="{FF2B5EF4-FFF2-40B4-BE49-F238E27FC236}">
                <a16:creationId xmlns:a16="http://schemas.microsoft.com/office/drawing/2014/main" id="{E6781931-A6FE-4E63-9FEA-520F43F36FC2}"/>
              </a:ext>
            </a:extLst>
          </p:cNvPr>
          <p:cNvSpPr txBox="1"/>
          <p:nvPr/>
        </p:nvSpPr>
        <p:spPr>
          <a:xfrm>
            <a:off x="780974" y="2150598"/>
            <a:ext cx="11153694"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A Diverse</a:t>
            </a:r>
            <a:r>
              <a:rPr lang="en-US" sz="4800" b="0" i="0" u="none" strike="noStrike" dirty="0">
                <a:latin typeface="Times New Roman" panose="02020603050405020304" pitchFamily="18" charset="0"/>
              </a:rPr>
              <a:t> Cast of 8 and a Flexible Ensemble</a:t>
            </a:r>
            <a:endParaRPr lang="en-US" sz="4800" b="0" i="0" u="none" strike="noStrike" baseline="0" dirty="0">
              <a:latin typeface="Times New Roman" panose="02020603050405020304" pitchFamily="18" charset="0"/>
            </a:endParaRPr>
          </a:p>
        </p:txBody>
      </p:sp>
      <p:sp>
        <p:nvSpPr>
          <p:cNvPr id="6" name="TextBox 5">
            <a:extLst>
              <a:ext uri="{FF2B5EF4-FFF2-40B4-BE49-F238E27FC236}">
                <a16:creationId xmlns:a16="http://schemas.microsoft.com/office/drawing/2014/main" id="{C82F9C0A-604E-43E3-8821-C6DE44631565}"/>
              </a:ext>
            </a:extLst>
          </p:cNvPr>
          <p:cNvSpPr txBox="1"/>
          <p:nvPr/>
        </p:nvSpPr>
        <p:spPr>
          <a:xfrm>
            <a:off x="1477416" y="3279743"/>
            <a:ext cx="8045792"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Simple Orchestra Requirements</a:t>
            </a:r>
          </a:p>
        </p:txBody>
      </p:sp>
      <p:sp>
        <p:nvSpPr>
          <p:cNvPr id="7" name="TextBox 6">
            <a:extLst>
              <a:ext uri="{FF2B5EF4-FFF2-40B4-BE49-F238E27FC236}">
                <a16:creationId xmlns:a16="http://schemas.microsoft.com/office/drawing/2014/main" id="{8241D0C3-36C8-4C6A-AADB-0A711450FB63}"/>
              </a:ext>
            </a:extLst>
          </p:cNvPr>
          <p:cNvSpPr txBox="1"/>
          <p:nvPr/>
        </p:nvSpPr>
        <p:spPr>
          <a:xfrm>
            <a:off x="2265437" y="4421354"/>
            <a:ext cx="7362913"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Eclectic Mix of Music Styles</a:t>
            </a:r>
          </a:p>
        </p:txBody>
      </p:sp>
    </p:spTree>
    <p:extLst>
      <p:ext uri="{BB962C8B-B14F-4D97-AF65-F5344CB8AC3E}">
        <p14:creationId xmlns:p14="http://schemas.microsoft.com/office/powerpoint/2010/main" val="190747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7D5D89-FFC0-4B02-BC9F-C12C4173D768}"/>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8" name="TextBox 7">
            <a:extLst>
              <a:ext uri="{FF2B5EF4-FFF2-40B4-BE49-F238E27FC236}">
                <a16:creationId xmlns:a16="http://schemas.microsoft.com/office/drawing/2014/main" id="{E217D1A1-F82A-4D3E-A1FE-56CC6A855CC6}"/>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9" name="TextBox 8">
            <a:extLst>
              <a:ext uri="{FF2B5EF4-FFF2-40B4-BE49-F238E27FC236}">
                <a16:creationId xmlns:a16="http://schemas.microsoft.com/office/drawing/2014/main" id="{E189CFBB-72A2-434A-9CE9-F6EC2730FA57}"/>
              </a:ext>
            </a:extLst>
          </p:cNvPr>
          <p:cNvSpPr txBox="1"/>
          <p:nvPr/>
        </p:nvSpPr>
        <p:spPr>
          <a:xfrm>
            <a:off x="488672" y="1873457"/>
            <a:ext cx="6877204" cy="4247317"/>
          </a:xfrm>
          <a:prstGeom prst="rect">
            <a:avLst/>
          </a:prstGeom>
          <a:noFill/>
        </p:spPr>
        <p:txBody>
          <a:bodyPr wrap="none" rtlCol="0">
            <a:spAutoFit/>
          </a:bodyPr>
          <a:lstStyle/>
          <a:p>
            <a:r>
              <a:rPr lang="en-US" sz="5400" u="sng" dirty="0"/>
              <a:t>A </a:t>
            </a:r>
            <a:r>
              <a:rPr lang="en-US" sz="5400" b="0" i="0" u="sng" strike="noStrike" baseline="0" dirty="0"/>
              <a:t>Unique Playwright</a:t>
            </a:r>
          </a:p>
          <a:p>
            <a:r>
              <a:rPr lang="en-US" sz="5400" dirty="0"/>
              <a:t>o Background</a:t>
            </a:r>
          </a:p>
          <a:p>
            <a:r>
              <a:rPr lang="en-US" sz="5400" b="0" i="0" u="none" strike="noStrike" baseline="0" dirty="0"/>
              <a:t>o </a:t>
            </a:r>
            <a:r>
              <a:rPr lang="en-US" sz="5400" dirty="0"/>
              <a:t>Roots in Opera</a:t>
            </a:r>
            <a:endParaRPr lang="en-US" sz="5400" b="0" i="0" u="none" strike="noStrike" baseline="0" dirty="0"/>
          </a:p>
          <a:p>
            <a:r>
              <a:rPr lang="en-US" sz="5400" b="0" i="0" u="none" strike="noStrike" baseline="0" dirty="0"/>
              <a:t>o Education</a:t>
            </a:r>
          </a:p>
          <a:p>
            <a:r>
              <a:rPr lang="en-US" sz="5400" b="0" i="0" u="none" strike="noStrike" baseline="0" dirty="0"/>
              <a:t>o Professional</a:t>
            </a:r>
            <a:endParaRPr lang="en-US" sz="3200" b="0" i="0" u="none" strike="noStrike" baseline="0" dirty="0"/>
          </a:p>
        </p:txBody>
      </p:sp>
      <p:pic>
        <p:nvPicPr>
          <p:cNvPr id="12" name="Picture 11" descr="A person smiling for the camera&#10;&#10;Description automatically generated with medium confidence">
            <a:extLst>
              <a:ext uri="{FF2B5EF4-FFF2-40B4-BE49-F238E27FC236}">
                <a16:creationId xmlns:a16="http://schemas.microsoft.com/office/drawing/2014/main" id="{D962FE5E-084F-47BD-8B7D-E266C1613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9348" y="1"/>
            <a:ext cx="2742651" cy="3429000"/>
          </a:xfrm>
          <a:prstGeom prst="rect">
            <a:avLst/>
          </a:prstGeom>
        </p:spPr>
      </p:pic>
      <p:pic>
        <p:nvPicPr>
          <p:cNvPr id="3" name="Picture 2" descr="A child and child posing for a picture&#10;&#10;Description automatically generated with medium confidence">
            <a:extLst>
              <a:ext uri="{FF2B5EF4-FFF2-40B4-BE49-F238E27FC236}">
                <a16:creationId xmlns:a16="http://schemas.microsoft.com/office/drawing/2014/main" id="{E1D106C9-A53D-44E0-BA03-16755B5AA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6435" y="3429000"/>
            <a:ext cx="3445565" cy="2024269"/>
          </a:xfrm>
          <a:prstGeom prst="rect">
            <a:avLst/>
          </a:prstGeom>
        </p:spPr>
      </p:pic>
    </p:spTree>
    <p:extLst>
      <p:ext uri="{BB962C8B-B14F-4D97-AF65-F5344CB8AC3E}">
        <p14:creationId xmlns:p14="http://schemas.microsoft.com/office/powerpoint/2010/main" val="199858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B223D6-1898-4131-BEBC-FA5E402ED67C}"/>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7" name="TextBox 6">
            <a:extLst>
              <a:ext uri="{FF2B5EF4-FFF2-40B4-BE49-F238E27FC236}">
                <a16:creationId xmlns:a16="http://schemas.microsoft.com/office/drawing/2014/main" id="{65A5A45E-1E15-4006-A709-FAF259DB66B3}"/>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8" name="TextBox 7">
            <a:extLst>
              <a:ext uri="{FF2B5EF4-FFF2-40B4-BE49-F238E27FC236}">
                <a16:creationId xmlns:a16="http://schemas.microsoft.com/office/drawing/2014/main" id="{77A18995-1F51-48FC-8257-9A8007493539}"/>
              </a:ext>
            </a:extLst>
          </p:cNvPr>
          <p:cNvSpPr txBox="1"/>
          <p:nvPr/>
        </p:nvSpPr>
        <p:spPr>
          <a:xfrm>
            <a:off x="267924" y="1622587"/>
            <a:ext cx="11480379" cy="3114314"/>
          </a:xfrm>
          <a:prstGeom prst="rect">
            <a:avLst/>
          </a:prstGeom>
          <a:noFill/>
        </p:spPr>
        <p:txBody>
          <a:bodyPr wrap="square" rtlCol="0">
            <a:spAutoFit/>
          </a:bodyPr>
          <a:lstStyle/>
          <a:p>
            <a:r>
              <a:rPr lang="en-US" sz="4400" b="0" i="0" u="sng" strike="noStrike" baseline="0" dirty="0"/>
              <a:t>A Unique Message</a:t>
            </a:r>
            <a:endParaRPr lang="en-US" sz="2000" b="0" i="0" u="sng" strike="noStrike" baseline="0" dirty="0"/>
          </a:p>
          <a:p>
            <a:pPr marL="0" marR="0">
              <a:lnSpc>
                <a:spcPct val="107000"/>
              </a:lnSpc>
              <a:spcBef>
                <a:spcPts val="0"/>
              </a:spcBef>
              <a:spcAft>
                <a:spcPts val="0"/>
              </a:spcAft>
            </a:pP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is a light opera delivered in the language of Science.</a:t>
            </a:r>
          </a:p>
          <a:p>
            <a:pPr marL="0" marR="0">
              <a:lnSpc>
                <a:spcPct val="107000"/>
              </a:lnSpc>
              <a:spcBef>
                <a:spcPts val="0"/>
              </a:spcBef>
              <a:spcAft>
                <a:spcPts val="0"/>
              </a:spcAft>
            </a:pPr>
            <a:r>
              <a:rPr lang="en-US" sz="3600" dirty="0">
                <a:effectLst/>
                <a:latin typeface="Calibri" panose="020F0502020204030204" pitchFamily="34" charset="0"/>
                <a:ea typeface="Calibri" panose="020F0502020204030204" pitchFamily="34" charset="0"/>
                <a:cs typeface="Times New Roman" panose="02020603050405020304" pitchFamily="18" charset="0"/>
              </a:rPr>
              <a:t>One doesn’t have to speak Italian to appreciate Puccini’s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La </a:t>
            </a:r>
            <a:r>
              <a:rPr lang="en-US" sz="3600" i="1" dirty="0" err="1">
                <a:effectLst/>
                <a:latin typeface="Calibri" panose="020F0502020204030204" pitchFamily="34" charset="0"/>
                <a:ea typeface="Calibri" panose="020F0502020204030204" pitchFamily="34" charset="0"/>
                <a:cs typeface="Times New Roman" panose="02020603050405020304" pitchFamily="18" charset="0"/>
              </a:rPr>
              <a:t>bohème</a:t>
            </a:r>
            <a:r>
              <a:rPr lang="en-US" sz="3600" i="1" dirty="0">
                <a:effectLst/>
                <a:latin typeface="Calibri" panose="020F0502020204030204" pitchFamily="34" charset="0"/>
                <a:ea typeface="Calibri" panose="020F0502020204030204" pitchFamily="34" charset="0"/>
                <a:cs typeface="Times New Roman" panose="02020603050405020304" pitchFamily="18" charset="0"/>
              </a:rPr>
              <a:t>.</a:t>
            </a:r>
            <a:r>
              <a:rPr lang="en-US" sz="3600" dirty="0">
                <a:effectLst/>
                <a:latin typeface="Calibri" panose="020F0502020204030204" pitchFamily="34" charset="0"/>
                <a:ea typeface="Calibri" panose="020F0502020204030204" pitchFamily="34" charset="0"/>
                <a:cs typeface="Times New Roman" panose="02020603050405020304" pitchFamily="18" charset="0"/>
              </a:rPr>
              <a:t>  And you don’t have to be an astrophysicist to appreciate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because everyone has a family.</a:t>
            </a:r>
          </a:p>
        </p:txBody>
      </p:sp>
      <p:pic>
        <p:nvPicPr>
          <p:cNvPr id="5" name="Picture 4" descr="A picture containing text, dark&#10;&#10;Description automatically generated">
            <a:extLst>
              <a:ext uri="{FF2B5EF4-FFF2-40B4-BE49-F238E27FC236}">
                <a16:creationId xmlns:a16="http://schemas.microsoft.com/office/drawing/2014/main" id="{12A36F90-21DB-472B-91F9-580F602B3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319414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224548" cy="4093428"/>
          </a:xfrm>
          <a:prstGeom prst="rect">
            <a:avLst/>
          </a:prstGeom>
          <a:noFill/>
        </p:spPr>
        <p:txBody>
          <a:bodyPr wrap="none" rtlCol="0">
            <a:spAutoFit/>
          </a:bodyPr>
          <a:lstStyle/>
          <a:p>
            <a:r>
              <a:rPr lang="en-US" sz="4400" b="0" i="0" u="sng" strike="noStrike" baseline="0" dirty="0"/>
              <a:t>Development</a:t>
            </a:r>
            <a:endParaRPr lang="en-US" sz="2000" b="0" i="0" u="sng" strike="noStrike" baseline="0" dirty="0"/>
          </a:p>
          <a:p>
            <a:r>
              <a:rPr lang="en-US" sz="3600" b="0" i="0" u="none" strike="noStrike" baseline="0" dirty="0"/>
              <a:t>o 2020 — 2021: Working Title Playwrights New Play</a:t>
            </a:r>
          </a:p>
          <a:p>
            <a:r>
              <a:rPr lang="en-US" sz="3600" dirty="0"/>
              <a:t>    </a:t>
            </a:r>
            <a:r>
              <a:rPr lang="en-US" sz="3600" b="0" i="0" u="none" strike="noStrike" baseline="0" dirty="0"/>
              <a:t>Development and Dramaturgy Apprenticeship</a:t>
            </a:r>
          </a:p>
          <a:p>
            <a:pPr lvl="1"/>
            <a:r>
              <a:rPr lang="en-US" sz="3200" b="0" i="0" u="none" strike="noStrike" baseline="0" dirty="0"/>
              <a:t>o Multiple Readings with Talkback</a:t>
            </a:r>
          </a:p>
          <a:p>
            <a:pPr lvl="1"/>
            <a:r>
              <a:rPr lang="en-US" sz="3200" b="0" i="0" u="none" strike="noStrike" baseline="0" dirty="0"/>
              <a:t>o </a:t>
            </a:r>
            <a:r>
              <a:rPr lang="en-US" sz="3200" dirty="0"/>
              <a:t>July 2021</a:t>
            </a:r>
            <a:r>
              <a:rPr lang="en-US" sz="3200" b="0" i="0" u="none" strike="noStrike" baseline="0" dirty="0"/>
              <a:t>: Concert Reading with Talkback</a:t>
            </a:r>
          </a:p>
          <a:p>
            <a:r>
              <a:rPr lang="en-US" sz="3600" b="0" i="0" u="none" strike="noStrike" baseline="0" dirty="0"/>
              <a:t>o 2021 — </a:t>
            </a:r>
            <a:r>
              <a:rPr lang="en-US" sz="3600" dirty="0"/>
              <a:t>O</a:t>
            </a:r>
            <a:r>
              <a:rPr lang="en-US" sz="3600" b="0" i="0" u="none" strike="noStrike" baseline="0" dirty="0"/>
              <a:t>ngoing: TRU Workshops</a:t>
            </a:r>
          </a:p>
          <a:p>
            <a:r>
              <a:rPr lang="en-US" sz="3600" b="0" i="0" u="none" strike="noStrike" baseline="0" dirty="0"/>
              <a:t>o 2021: Durban University of Technology</a:t>
            </a:r>
          </a:p>
        </p:txBody>
      </p:sp>
      <p:sp>
        <p:nvSpPr>
          <p:cNvPr id="7" name="TextBox 6">
            <a:extLst>
              <a:ext uri="{FF2B5EF4-FFF2-40B4-BE49-F238E27FC236}">
                <a16:creationId xmlns:a16="http://schemas.microsoft.com/office/drawing/2014/main" id="{FAB976D9-E9A3-40E7-A813-62669F82BBEB}"/>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8" name="TextBox 7">
            <a:extLst>
              <a:ext uri="{FF2B5EF4-FFF2-40B4-BE49-F238E27FC236}">
                <a16:creationId xmlns:a16="http://schemas.microsoft.com/office/drawing/2014/main" id="{1D4BFEA5-7E34-49E2-A11A-2EB4409225F2}"/>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pic>
        <p:nvPicPr>
          <p:cNvPr id="3" name="Picture 2" descr="Graphical user interface, application, Teams&#10;&#10;Description automatically generated">
            <a:extLst>
              <a:ext uri="{FF2B5EF4-FFF2-40B4-BE49-F238E27FC236}">
                <a16:creationId xmlns:a16="http://schemas.microsoft.com/office/drawing/2014/main" id="{80ADB37D-21F6-4A9D-B341-CF8DDE7E2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0210" y="3672"/>
            <a:ext cx="4061790" cy="2282311"/>
          </a:xfrm>
          <a:prstGeom prst="rect">
            <a:avLst/>
          </a:prstGeom>
        </p:spPr>
      </p:pic>
    </p:spTree>
    <p:extLst>
      <p:ext uri="{BB962C8B-B14F-4D97-AF65-F5344CB8AC3E}">
        <p14:creationId xmlns:p14="http://schemas.microsoft.com/office/powerpoint/2010/main" val="3859282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7F106-3CB6-4EC5-A1F1-7D530075DAA3}"/>
              </a:ext>
            </a:extLst>
          </p:cNvPr>
          <p:cNvSpPr txBox="1"/>
          <p:nvPr/>
        </p:nvSpPr>
        <p:spPr>
          <a:xfrm>
            <a:off x="267925" y="1624094"/>
            <a:ext cx="11811247" cy="3785652"/>
          </a:xfrm>
          <a:prstGeom prst="rect">
            <a:avLst/>
          </a:prstGeom>
          <a:noFill/>
        </p:spPr>
        <p:txBody>
          <a:bodyPr wrap="none" rtlCol="0">
            <a:spAutoFit/>
          </a:bodyPr>
          <a:lstStyle/>
          <a:p>
            <a:r>
              <a:rPr lang="en-US" sz="4400" b="0" i="0" u="sng" strike="noStrike" baseline="0" dirty="0"/>
              <a:t>Next Steps</a:t>
            </a:r>
            <a:endParaRPr lang="en-US" sz="2000" b="0" i="0" u="sng" strike="noStrike" baseline="0" dirty="0"/>
          </a:p>
          <a:p>
            <a:r>
              <a:rPr lang="en-US" sz="4000" b="0" i="0" u="none" strike="noStrike" baseline="0" dirty="0"/>
              <a:t>o </a:t>
            </a:r>
            <a:r>
              <a:rPr lang="en-US" sz="4000" dirty="0"/>
              <a:t>OPERA America IDEA Opera Grant</a:t>
            </a:r>
            <a:endParaRPr lang="en-US" sz="4000" b="0" i="0" u="none" strike="noStrike" baseline="0" dirty="0"/>
          </a:p>
          <a:p>
            <a:pPr lvl="1"/>
            <a:r>
              <a:rPr lang="en-US" sz="3600" b="0" i="0" u="none" strike="noStrike" baseline="0" dirty="0"/>
              <a:t>o Grant is for $12,500 (currently one of ten finalists)</a:t>
            </a:r>
          </a:p>
          <a:p>
            <a:r>
              <a:rPr lang="en-US" sz="4000" b="0" i="0" u="none" strike="noStrike" baseline="0" dirty="0"/>
              <a:t>o Atlanta Musical Theatre Festival</a:t>
            </a:r>
          </a:p>
          <a:p>
            <a:pPr lvl="1"/>
            <a:r>
              <a:rPr lang="en-US" sz="4000" b="1" i="1" u="none" strike="noStrike" baseline="0" dirty="0"/>
              <a:t>o Will need producer and ~$4,000 financing</a:t>
            </a:r>
          </a:p>
          <a:p>
            <a:pPr lvl="1"/>
            <a:r>
              <a:rPr lang="en-US" sz="4000" b="1" i="1" dirty="0"/>
              <a:t>    </a:t>
            </a:r>
            <a:r>
              <a:rPr lang="en-US" sz="4000" b="1" i="1" u="none" strike="noStrike" baseline="0" dirty="0"/>
              <a:t>for full reading</a:t>
            </a:r>
            <a:endParaRPr lang="en-US" sz="4000" b="1" i="1" dirty="0"/>
          </a:p>
        </p:txBody>
      </p:sp>
      <p:sp>
        <p:nvSpPr>
          <p:cNvPr id="2" name="TextBox 1">
            <a:extLst>
              <a:ext uri="{FF2B5EF4-FFF2-40B4-BE49-F238E27FC236}">
                <a16:creationId xmlns:a16="http://schemas.microsoft.com/office/drawing/2014/main" id="{FBDB9274-1D4B-44CC-BF64-6DACAA4EB64E}"/>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3" name="TextBox 2">
            <a:extLst>
              <a:ext uri="{FF2B5EF4-FFF2-40B4-BE49-F238E27FC236}">
                <a16:creationId xmlns:a16="http://schemas.microsoft.com/office/drawing/2014/main" id="{C9F96622-3802-44CC-834F-93772E2DF6C3}"/>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pic>
        <p:nvPicPr>
          <p:cNvPr id="5" name="Picture 4" descr="A picture containing text, dark&#10;&#10;Description automatically generated">
            <a:extLst>
              <a:ext uri="{FF2B5EF4-FFF2-40B4-BE49-F238E27FC236}">
                <a16:creationId xmlns:a16="http://schemas.microsoft.com/office/drawing/2014/main" id="{789037E0-ADC8-46B2-AA42-1E36A361C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240640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E26E28-5F1E-4B1B-A378-92A536D6526E}"/>
              </a:ext>
            </a:extLst>
          </p:cNvPr>
          <p:cNvSpPr txBox="1"/>
          <p:nvPr/>
        </p:nvSpPr>
        <p:spPr>
          <a:xfrm>
            <a:off x="267925" y="1624094"/>
            <a:ext cx="11330089" cy="2923877"/>
          </a:xfrm>
          <a:prstGeom prst="rect">
            <a:avLst/>
          </a:prstGeom>
          <a:noFill/>
        </p:spPr>
        <p:txBody>
          <a:bodyPr wrap="none" rtlCol="0">
            <a:spAutoFit/>
          </a:bodyPr>
          <a:lstStyle/>
          <a:p>
            <a:r>
              <a:rPr lang="en-US" sz="4400" b="0" i="1" u="sng" strike="noStrike" baseline="0" dirty="0"/>
              <a:t>Unique!</a:t>
            </a:r>
            <a:endParaRPr lang="en-US" sz="2000" i="1" u="sng" dirty="0"/>
          </a:p>
          <a:p>
            <a:r>
              <a:rPr lang="en-US" sz="5400" b="1" i="1" dirty="0">
                <a:effectLst/>
                <a:latin typeface="AGaramondPro-Regular"/>
              </a:rPr>
              <a:t>“I love stories about families and yours</a:t>
            </a:r>
          </a:p>
          <a:p>
            <a:r>
              <a:rPr lang="en-US" sz="5400" b="1" i="1" dirty="0">
                <a:effectLst/>
                <a:latin typeface="AGaramondPro-Regular"/>
              </a:rPr>
              <a:t>    is truly the most unique I've seen.”</a:t>
            </a:r>
          </a:p>
          <a:p>
            <a:r>
              <a:rPr lang="en-US" sz="3200" b="1" dirty="0">
                <a:effectLst/>
                <a:latin typeface="AGaramondPro-Regular"/>
              </a:rPr>
              <a:t>John Mabey, Award-Winning Playwright</a:t>
            </a:r>
          </a:p>
        </p:txBody>
      </p:sp>
      <p:sp>
        <p:nvSpPr>
          <p:cNvPr id="6" name="TextBox 5">
            <a:extLst>
              <a:ext uri="{FF2B5EF4-FFF2-40B4-BE49-F238E27FC236}">
                <a16:creationId xmlns:a16="http://schemas.microsoft.com/office/drawing/2014/main" id="{CA1677D4-77F8-4776-AE78-6CF257D03DF5}"/>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7" name="TextBox 6">
            <a:extLst>
              <a:ext uri="{FF2B5EF4-FFF2-40B4-BE49-F238E27FC236}">
                <a16:creationId xmlns:a16="http://schemas.microsoft.com/office/drawing/2014/main" id="{F7F5F928-1ED7-4527-8891-BAC2E536D8D4}"/>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pic>
        <p:nvPicPr>
          <p:cNvPr id="5" name="Picture 4" descr="A picture containing text, dark&#10;&#10;Description automatically generated">
            <a:extLst>
              <a:ext uri="{FF2B5EF4-FFF2-40B4-BE49-F238E27FC236}">
                <a16:creationId xmlns:a16="http://schemas.microsoft.com/office/drawing/2014/main" id="{47E34690-2B5D-4DBC-8F1D-CE0AB86AB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241350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E26E28-5F1E-4B1B-A378-92A536D6526E}"/>
              </a:ext>
            </a:extLst>
          </p:cNvPr>
          <p:cNvSpPr txBox="1"/>
          <p:nvPr/>
        </p:nvSpPr>
        <p:spPr>
          <a:xfrm>
            <a:off x="267925" y="1624094"/>
            <a:ext cx="9190336" cy="3785652"/>
          </a:xfrm>
          <a:prstGeom prst="rect">
            <a:avLst/>
          </a:prstGeom>
          <a:noFill/>
        </p:spPr>
        <p:txBody>
          <a:bodyPr wrap="none" rtlCol="0">
            <a:spAutoFit/>
          </a:bodyPr>
          <a:lstStyle/>
          <a:p>
            <a:r>
              <a:rPr lang="en-US" sz="4400" b="0" u="sng" strike="noStrike" baseline="0" dirty="0"/>
              <a:t>Website</a:t>
            </a:r>
          </a:p>
          <a:p>
            <a:r>
              <a:rPr lang="en-US" sz="4400" strike="noStrike" baseline="0" dirty="0"/>
              <a:t>www.ellipsesplay.com</a:t>
            </a:r>
          </a:p>
          <a:p>
            <a:endParaRPr lang="en-US" sz="4400" strike="noStrike" baseline="0" dirty="0"/>
          </a:p>
          <a:p>
            <a:r>
              <a:rPr lang="en-US" sz="4400" u="sng" dirty="0"/>
              <a:t>Contact</a:t>
            </a:r>
          </a:p>
          <a:p>
            <a:r>
              <a:rPr lang="en-US" sz="4400" dirty="0"/>
              <a:t>davidquangpham@outlook.com</a:t>
            </a:r>
            <a:endParaRPr lang="en-US" sz="4400" strike="noStrike" baseline="0" dirty="0"/>
          </a:p>
          <a:p>
            <a:endParaRPr lang="en-US" sz="2000" u="sng" dirty="0"/>
          </a:p>
        </p:txBody>
      </p:sp>
      <p:sp>
        <p:nvSpPr>
          <p:cNvPr id="6" name="TextBox 5">
            <a:extLst>
              <a:ext uri="{FF2B5EF4-FFF2-40B4-BE49-F238E27FC236}">
                <a16:creationId xmlns:a16="http://schemas.microsoft.com/office/drawing/2014/main" id="{CA1677D4-77F8-4776-AE78-6CF257D03DF5}"/>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7" name="TextBox 6">
            <a:extLst>
              <a:ext uri="{FF2B5EF4-FFF2-40B4-BE49-F238E27FC236}">
                <a16:creationId xmlns:a16="http://schemas.microsoft.com/office/drawing/2014/main" id="{F7F5F928-1ED7-4527-8891-BAC2E536D8D4}"/>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pic>
        <p:nvPicPr>
          <p:cNvPr id="5" name="Picture 4" descr="A picture containing text, dark&#10;&#10;Description automatically generated">
            <a:extLst>
              <a:ext uri="{FF2B5EF4-FFF2-40B4-BE49-F238E27FC236}">
                <a16:creationId xmlns:a16="http://schemas.microsoft.com/office/drawing/2014/main" id="{47E34690-2B5D-4DBC-8F1D-CE0AB86AB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28838157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2098</TotalTime>
  <Words>1133</Words>
  <Application>Microsoft Office PowerPoint</Application>
  <PresentationFormat>Widescreen</PresentationFormat>
  <Paragraphs>112</Paragraphs>
  <Slides>9</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AGaramondPro-Regular</vt:lpstr>
      <vt:lpstr>Arial</vt:lpstr>
      <vt:lpstr>Book Antiqua</vt:lpstr>
      <vt:lpstr>Calibri</vt:lpstr>
      <vt:lpstr>Century Gothic</vt:lpstr>
      <vt:lpstr>Times New Roman</vt:lpstr>
      <vt:lpstr>Viner Hand ITC</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906</cp:revision>
  <cp:lastPrinted>2021-10-07T18:52:54Z</cp:lastPrinted>
  <dcterms:created xsi:type="dcterms:W3CDTF">2021-10-06T14:08:05Z</dcterms:created>
  <dcterms:modified xsi:type="dcterms:W3CDTF">2021-10-17T15:06:21Z</dcterms:modified>
</cp:coreProperties>
</file>